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648" r:id="rId5"/>
    <p:sldId id="849" r:id="rId6"/>
    <p:sldId id="866" r:id="rId7"/>
    <p:sldId id="867" r:id="rId8"/>
    <p:sldId id="868" r:id="rId9"/>
    <p:sldId id="869" r:id="rId10"/>
    <p:sldId id="870" r:id="rId11"/>
    <p:sldId id="871" r:id="rId12"/>
    <p:sldId id="872" r:id="rId13"/>
    <p:sldId id="840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6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ctoria Weiss" initials="VW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0C0F"/>
    <a:srgbClr val="EBF1F5"/>
    <a:srgbClr val="0B3C5D"/>
    <a:srgbClr val="0087AF"/>
    <a:srgbClr val="C4820E"/>
    <a:srgbClr val="D9B079"/>
    <a:srgbClr val="F8F8F8"/>
    <a:srgbClr val="3C5A9B"/>
    <a:srgbClr val="1AB2E8"/>
    <a:srgbClr val="00A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2702" autoAdjust="0"/>
    <p:restoredTop sz="96210" autoAdjust="0"/>
  </p:normalViewPr>
  <p:slideViewPr>
    <p:cSldViewPr snapToGrid="0" snapToObjects="1">
      <p:cViewPr varScale="1">
        <p:scale>
          <a:sx n="148" d="100"/>
          <a:sy n="148" d="100"/>
        </p:scale>
        <p:origin x="132" y="528"/>
      </p:cViewPr>
      <p:guideLst>
        <p:guide orient="horz" pos="564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2864"/>
    </p:cViewPr>
  </p:sorterViewPr>
  <p:notesViewPr>
    <p:cSldViewPr snapToGrid="0" snapToObjects="1">
      <p:cViewPr varScale="1">
        <p:scale>
          <a:sx n="97" d="100"/>
          <a:sy n="97" d="100"/>
        </p:scale>
        <p:origin x="381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A83A8-2E45-0548-B3C9-C096518BCF82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028E8-0986-2C48-A24F-782A77C25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142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94DD2-0DDA-C24C-A772-AE987C62F897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4DC8D-BEC2-D34A-81E1-6AC3BD4AB1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253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4D077C0-8469-6F48-8BF6-2A8D7A11475B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7821"/>
            <a:ext cx="7772400" cy="1102519"/>
          </a:xfrm>
        </p:spPr>
        <p:txBody>
          <a:bodyPr>
            <a:normAutofit/>
          </a:bodyPr>
          <a:lstStyle>
            <a:lvl1pPr algn="ctr">
              <a:defRPr sz="3200">
                <a:solidFill>
                  <a:srgbClr val="C4820E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74337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B3C5D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2717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www.bestppt.com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7A51480-9DFA-1B4E-9FE6-394E44DE6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0232"/>
            <a:ext cx="8229600" cy="3394472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57188" indent="0">
              <a:buNone/>
              <a:defRPr sz="1100"/>
            </a:lvl2pPr>
            <a:lvl3pPr marL="914377" indent="0">
              <a:buNone/>
              <a:defRPr sz="1100"/>
            </a:lvl3pPr>
            <a:lvl4pPr marL="1371566" indent="0">
              <a:buNone/>
              <a:defRPr sz="1100"/>
            </a:lvl4pPr>
            <a:lvl5pPr marL="1828755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0470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12011"/>
            <a:ext cx="4038600" cy="339447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188" indent="0">
              <a:buNone/>
              <a:defRPr sz="1600"/>
            </a:lvl2pPr>
            <a:lvl3pPr marL="914377" indent="0">
              <a:buNone/>
              <a:defRPr sz="1400"/>
            </a:lvl3pPr>
            <a:lvl4pPr marL="1371566" indent="0">
              <a:buNone/>
              <a:defRPr sz="1200"/>
            </a:lvl4pPr>
            <a:lvl5pPr marL="1828755" indent="0"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12011"/>
            <a:ext cx="4038600" cy="339447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188" indent="0">
              <a:buNone/>
              <a:defRPr sz="1600"/>
            </a:lvl2pPr>
            <a:lvl3pPr marL="914377" indent="0">
              <a:buNone/>
              <a:defRPr sz="1400"/>
            </a:lvl3pPr>
            <a:lvl4pPr marL="1371566" indent="0">
              <a:buNone/>
              <a:defRPr sz="1200"/>
            </a:lvl4pPr>
            <a:lvl5pPr marL="1828755" indent="0"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www.bestppt.com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863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AFE985-45EA-DF45-8E6C-76EA9BEB3E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8B75653-D23A-BD45-800E-BEBA7B631B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21" name="Content Placeholder 15">
            <a:extLst>
              <a:ext uri="{FF2B5EF4-FFF2-40B4-BE49-F238E27FC236}">
                <a16:creationId xmlns:a16="http://schemas.microsoft.com/office/drawing/2014/main" id="{BBA9BB5C-9778-0349-8CB0-95797A58EF2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38163" y="957263"/>
            <a:ext cx="3879851" cy="3634553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lang="en-US" sz="1100" b="0" i="0" u="none" strike="noStrike" smtClean="0">
                <a:solidFill>
                  <a:schemeClr val="tx1"/>
                </a:solidFill>
                <a:effectLst/>
              </a:defRPr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</a:lstStyle>
          <a:p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</a:t>
            </a:r>
          </a:p>
          <a:p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Cum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sociis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natoque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penatibus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et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magnis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dis parturient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montes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nascetur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ridiculus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mus.</a:t>
            </a:r>
          </a:p>
          <a:p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Donec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quam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felis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ultricies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nec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pellentesque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eu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pretium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quis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sem.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Nulla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consequat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quis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enim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Donec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pede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justo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fringilla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vel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aliquet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nec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vulputate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arcu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In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enim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justo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rhoncus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ut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imperdiet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a</a:t>
            </a:r>
          </a:p>
        </p:txBody>
      </p:sp>
      <p:sp>
        <p:nvSpPr>
          <p:cNvPr id="22" name="Picture Placeholder 19">
            <a:extLst>
              <a:ext uri="{FF2B5EF4-FFF2-40B4-BE49-F238E27FC236}">
                <a16:creationId xmlns:a16="http://schemas.microsoft.com/office/drawing/2014/main" id="{122BA1D7-A75E-1541-8CA4-1D1AE9314BA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87901" y="957263"/>
            <a:ext cx="3898900" cy="365158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41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AFE985-45EA-DF45-8E6C-76EA9BEB3E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8B75653-D23A-BD45-800E-BEBA7B631B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E28194C-2F17-EB4B-ADAB-47EE61276F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7901" y="957263"/>
            <a:ext cx="3898899" cy="3651580"/>
          </a:xfrm>
        </p:spPr>
        <p:txBody>
          <a:bodyPr/>
          <a:lstStyle>
            <a:lvl1pPr marL="0" indent="0">
              <a:buNone/>
              <a:defRPr/>
            </a:lvl1pPr>
            <a:lvl2pPr marL="457188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2D9E848-65CF-8343-BFAC-2CC4846351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751" y="957263"/>
            <a:ext cx="3878263" cy="3634553"/>
          </a:xfrm>
        </p:spPr>
        <p:txBody>
          <a:bodyPr/>
          <a:lstStyle>
            <a:lvl1pPr marL="0" indent="0">
              <a:buNone/>
              <a:defRPr/>
            </a:lvl1pPr>
            <a:lvl2pPr marL="457188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2387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AFE985-45EA-DF45-8E6C-76EA9BEB3E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8B75653-D23A-BD45-800E-BEBA7B631B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22" name="Picture Placeholder 19">
            <a:extLst>
              <a:ext uri="{FF2B5EF4-FFF2-40B4-BE49-F238E27FC236}">
                <a16:creationId xmlns:a16="http://schemas.microsoft.com/office/drawing/2014/main" id="{122BA1D7-A75E-1541-8CA4-1D1AE9314BA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87901" y="957263"/>
            <a:ext cx="3898900" cy="365158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8" name="Picture Placeholder 19">
            <a:extLst>
              <a:ext uri="{FF2B5EF4-FFF2-40B4-BE49-F238E27FC236}">
                <a16:creationId xmlns:a16="http://schemas.microsoft.com/office/drawing/2014/main" id="{9F28D851-2883-114C-B3E7-6FD07E6954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7115" y="957263"/>
            <a:ext cx="3898900" cy="365158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86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_with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AFE985-45EA-DF45-8E6C-76EA9BEB3E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8B75653-D23A-BD45-800E-BEBA7B631B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22" name="Picture Placeholder 19">
            <a:extLst>
              <a:ext uri="{FF2B5EF4-FFF2-40B4-BE49-F238E27FC236}">
                <a16:creationId xmlns:a16="http://schemas.microsoft.com/office/drawing/2014/main" id="{122BA1D7-A75E-1541-8CA4-1D1AE9314BA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87901" y="957265"/>
            <a:ext cx="3898900" cy="20441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8" name="Picture Placeholder 19">
            <a:extLst>
              <a:ext uri="{FF2B5EF4-FFF2-40B4-BE49-F238E27FC236}">
                <a16:creationId xmlns:a16="http://schemas.microsoft.com/office/drawing/2014/main" id="{9F28D851-2883-114C-B3E7-6FD07E6954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7115" y="957265"/>
            <a:ext cx="3898900" cy="20441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D0144E-C97F-684F-A4D1-74049586417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17525" y="3434304"/>
            <a:ext cx="8169275" cy="817562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Caption text</a:t>
            </a:r>
          </a:p>
        </p:txBody>
      </p:sp>
    </p:spTree>
    <p:extLst>
      <p:ext uri="{BB962C8B-B14F-4D97-AF65-F5344CB8AC3E}">
        <p14:creationId xmlns:p14="http://schemas.microsoft.com/office/powerpoint/2010/main" val="3256153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www.bestppt.com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EE0714-0CE1-CE4A-B2A9-E10D7596D7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4F0349-2A37-204F-B8D2-4980D4E7957B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39684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www.bestppt.com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472A8FB-60ED-9343-9672-357F1FCF4D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1513433"/>
            <a:ext cx="7772400" cy="1102519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TITLES/SECTION BREAKS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611696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7793" y="130725"/>
            <a:ext cx="6096000" cy="35608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023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589793"/>
            <a:ext cx="2133600" cy="458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D60D1EDE-7116-2443-9BDD-368CE5B376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Date Placeholder 3"/>
          <p:cNvSpPr txBox="1">
            <a:spLocks/>
          </p:cNvSpPr>
          <p:nvPr userDrawn="1"/>
        </p:nvSpPr>
        <p:spPr>
          <a:xfrm>
            <a:off x="457201" y="4586450"/>
            <a:ext cx="3918857" cy="458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Raleway"/>
                <a:ea typeface="+mn-ea"/>
                <a:cs typeface="Raleway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i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California Department of Conservation | </a:t>
            </a:r>
            <a:r>
              <a:rPr lang="en-US" sz="600" i="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conservation.ca.gov</a:t>
            </a:r>
            <a:endParaRPr lang="en-US" sz="600" i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E43B34-3185-154D-9352-CA67682B065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516499" y="-106825"/>
            <a:ext cx="1417320" cy="91634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651A0E3-7E74-A546-92CF-96E3D4A53C05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5094581"/>
            <a:ext cx="9144000" cy="0"/>
          </a:xfrm>
          <a:prstGeom prst="line">
            <a:avLst/>
          </a:prstGeom>
          <a:ln w="101600" cmpd="sng">
            <a:solidFill>
              <a:srgbClr val="C4820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05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2" r:id="rId3"/>
    <p:sldLayoutId id="2147483668" r:id="rId4"/>
    <p:sldLayoutId id="2147483671" r:id="rId5"/>
    <p:sldLayoutId id="2147483669" r:id="rId6"/>
    <p:sldLayoutId id="2147483670" r:id="rId7"/>
    <p:sldLayoutId id="2147483660" r:id="rId8"/>
    <p:sldLayoutId id="2147483672" r:id="rId9"/>
  </p:sldLayoutIdLst>
  <p:hf hdr="0" ftr="0" dt="0"/>
  <p:txStyles>
    <p:titleStyle>
      <a:lvl1pPr algn="l" defTabSz="457189" rtl="0" eaLnBrk="1" latinLnBrk="0" hangingPunct="1">
        <a:spcBef>
          <a:spcPct val="0"/>
        </a:spcBef>
        <a:buNone/>
        <a:defRPr sz="1800" b="1" kern="1200">
          <a:solidFill>
            <a:schemeClr val="tx1"/>
          </a:solidFill>
          <a:latin typeface="Lora" pitchFamily="2" charset="77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11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11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11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1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11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s://www.usgs.gov/media/images/landslides-10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pubs.usgs.gov/of/2007/1315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s://www.usgs.gov/media/images/landslides-10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BF1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8C5874D-ACB6-CD4D-AA4A-81D8E37E7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672" y="310852"/>
            <a:ext cx="3437387" cy="22223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18725" y="2060402"/>
            <a:ext cx="7064913" cy="792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40000"/>
              </a:lnSpc>
            </a:pPr>
            <a:r>
              <a:rPr lang="en-US" sz="3600" b="1" dirty="0">
                <a:solidFill>
                  <a:srgbClr val="C4820E"/>
                </a:solidFill>
                <a:latin typeface="Lora" pitchFamily="2" charset="77"/>
                <a:cs typeface="Raleway"/>
              </a:rPr>
              <a:t>Landslides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018725" y="2953105"/>
            <a:ext cx="66197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Lesson 2: Investigating Landslides</a:t>
            </a:r>
          </a:p>
        </p:txBody>
      </p:sp>
    </p:spTree>
    <p:extLst>
      <p:ext uri="{BB962C8B-B14F-4D97-AF65-F5344CB8AC3E}">
        <p14:creationId xmlns:p14="http://schemas.microsoft.com/office/powerpoint/2010/main" val="238226928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10</a:t>
            </a:fld>
            <a:endParaRPr lang="en-US" dirty="0"/>
          </a:p>
        </p:txBody>
      </p:sp>
      <p:sp>
        <p:nvSpPr>
          <p:cNvPr id="34" name="Shape 1833"/>
          <p:cNvSpPr/>
          <p:nvPr/>
        </p:nvSpPr>
        <p:spPr>
          <a:xfrm>
            <a:off x="0" y="2"/>
            <a:ext cx="9144000" cy="5148969"/>
          </a:xfrm>
          <a:prstGeom prst="rect">
            <a:avLst/>
          </a:prstGeom>
          <a:solidFill>
            <a:srgbClr val="EBF1F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endParaRPr sz="3200" dirty="0">
              <a:latin typeface="Raleway"/>
              <a:cs typeface="Raleway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61101" y="1872784"/>
            <a:ext cx="7221801" cy="1602951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0000"/>
              </a:lnSpc>
            </a:pPr>
            <a:r>
              <a:rPr lang="en-US" sz="3600" b="1" dirty="0">
                <a:solidFill>
                  <a:srgbClr val="0B3C5D"/>
                </a:solidFill>
                <a:latin typeface="Lora" pitchFamily="2" charset="77"/>
                <a:cs typeface="Raleway"/>
              </a:rPr>
              <a:t>THANK YOU</a:t>
            </a:r>
            <a:endParaRPr lang="en-US" sz="700" b="1" dirty="0">
              <a:solidFill>
                <a:srgbClr val="0B3C5D"/>
              </a:solidFill>
              <a:latin typeface="Lora" pitchFamily="2" charset="77"/>
              <a:cs typeface="Raleway"/>
            </a:endParaRPr>
          </a:p>
          <a:p>
            <a:pPr algn="ctr"/>
            <a:r>
              <a:rPr lang="en-US" dirty="0">
                <a:solidFill>
                  <a:srgbClr val="0B3C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Questions?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2615D7-3056-FF4E-A22C-029E21BA6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700" y="439428"/>
            <a:ext cx="2926599" cy="189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111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67AC6-683A-4B3E-93C8-FA9235F36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791" y="130725"/>
            <a:ext cx="7251969" cy="754418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090C0F"/>
                </a:solidFill>
              </a:rPr>
              <a:t>Investigating Landslides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F2D9ED-B296-4971-8C93-D4116264A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00E80A-C34E-4E6E-9093-4090FF2A4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0372" y="1182047"/>
            <a:ext cx="4646428" cy="3549560"/>
          </a:xfrm>
        </p:spPr>
        <p:txBody>
          <a:bodyPr>
            <a:normAutofit fontScale="92500"/>
          </a:bodyPr>
          <a:lstStyle/>
          <a:p>
            <a:pPr algn="ctr"/>
            <a:r>
              <a:rPr lang="en-US" sz="4000" b="1" dirty="0">
                <a:solidFill>
                  <a:srgbClr val="090C0F"/>
                </a:solidFill>
              </a:rPr>
              <a:t>Brainstorm</a:t>
            </a:r>
          </a:p>
          <a:p>
            <a:pPr algn="ctr"/>
            <a:endParaRPr lang="en-US" sz="2200" b="1" dirty="0">
              <a:solidFill>
                <a:srgbClr val="090C0F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What factors affects landslides?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How might you investigate the factors that affect landslides?</a:t>
            </a:r>
          </a:p>
          <a:p>
            <a:endParaRPr lang="en-US" dirty="0"/>
          </a:p>
        </p:txBody>
      </p:sp>
      <p:pic>
        <p:nvPicPr>
          <p:cNvPr id="5" name="Picture 4" descr="GIF of landslide off a cliff">
            <a:hlinkClick r:id="rId2"/>
            <a:extLst>
              <a:ext uri="{FF2B5EF4-FFF2-40B4-BE49-F238E27FC236}">
                <a16:creationId xmlns:a16="http://schemas.microsoft.com/office/drawing/2014/main" id="{AA7793DD-2E75-4C13-A810-2E12AF3C499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93" y="1366713"/>
            <a:ext cx="2943742" cy="299288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5D8F1F-705F-4C31-9267-B4B32F0268E7}"/>
              </a:ext>
            </a:extLst>
          </p:cNvPr>
          <p:cNvSpPr txBox="1"/>
          <p:nvPr/>
        </p:nvSpPr>
        <p:spPr>
          <a:xfrm>
            <a:off x="978240" y="3961453"/>
            <a:ext cx="2422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Student Concept Sketch</a:t>
            </a:r>
          </a:p>
        </p:txBody>
      </p:sp>
    </p:spTree>
    <p:extLst>
      <p:ext uri="{BB962C8B-B14F-4D97-AF65-F5344CB8AC3E}">
        <p14:creationId xmlns:p14="http://schemas.microsoft.com/office/powerpoint/2010/main" val="4193094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C6D00-1444-4FE0-AF50-595E1239A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793" y="130725"/>
            <a:ext cx="6096000" cy="630647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" sz="4000" dirty="0">
                <a:solidFill>
                  <a:srgbClr val="090C0F"/>
                </a:solidFill>
                <a:latin typeface="Lora" panose="00000500000000000000" pitchFamily="2" charset="0"/>
                <a:ea typeface="Frank Ruhl Libre"/>
                <a:cs typeface="Frank Ruhl Libre"/>
                <a:sym typeface="Frank Ruhl Libre"/>
              </a:rPr>
              <a:t>Debris Flow Flume</a:t>
            </a:r>
            <a:endParaRPr lang="en-US" sz="4000" dirty="0">
              <a:latin typeface="Lora" panose="00000500000000000000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418D48-8259-4042-9009-514D659CE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Google Shape;238;p22">
            <a:extLst>
              <a:ext uri="{FF2B5EF4-FFF2-40B4-BE49-F238E27FC236}">
                <a16:creationId xmlns:a16="http://schemas.microsoft.com/office/drawing/2014/main" id="{23B99027-7996-49FA-B0D5-F5FFBA6E26FC}"/>
              </a:ext>
            </a:extLst>
          </p:cNvPr>
          <p:cNvSpPr txBox="1"/>
          <p:nvPr/>
        </p:nvSpPr>
        <p:spPr>
          <a:xfrm>
            <a:off x="3495793" y="723565"/>
            <a:ext cx="5784112" cy="4037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90C0F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Engineers study how the following factors </a:t>
            </a:r>
            <a:r>
              <a:rPr lang="en-US" sz="3200" dirty="0">
                <a:solidFill>
                  <a:srgbClr val="090C0F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a</a:t>
            </a:r>
            <a:r>
              <a:rPr lang="en" sz="3200" dirty="0">
                <a:solidFill>
                  <a:srgbClr val="090C0F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ffect the area below a landslide: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" sz="3200" dirty="0">
              <a:solidFill>
                <a:srgbClr val="090C0F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90C0F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Different materials </a:t>
            </a: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90C0F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Steepness </a:t>
            </a: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90C0F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Amount of water </a:t>
            </a:r>
            <a:endParaRPr sz="3200" dirty="0">
              <a:solidFill>
                <a:srgbClr val="090C0F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pic>
        <p:nvPicPr>
          <p:cNvPr id="6" name="Google Shape;236;p22">
            <a:extLst>
              <a:ext uri="{FF2B5EF4-FFF2-40B4-BE49-F238E27FC236}">
                <a16:creationId xmlns:a16="http://schemas.microsoft.com/office/drawing/2014/main" id="{4F7DD9EC-38A6-4B96-A15C-48C8A7BA822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4063" y="812798"/>
            <a:ext cx="2953125" cy="3307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37;p22">
            <a:extLst>
              <a:ext uri="{FF2B5EF4-FFF2-40B4-BE49-F238E27FC236}">
                <a16:creationId xmlns:a16="http://schemas.microsoft.com/office/drawing/2014/main" id="{9025B99F-1547-433A-BC28-44EBF386F7DB}"/>
              </a:ext>
            </a:extLst>
          </p:cNvPr>
          <p:cNvSpPr txBox="1">
            <a:spLocks/>
          </p:cNvSpPr>
          <p:nvPr/>
        </p:nvSpPr>
        <p:spPr>
          <a:xfrm>
            <a:off x="394063" y="4171725"/>
            <a:ext cx="2590801" cy="4644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0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8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377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566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755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700" dirty="0"/>
              <a:t>S</a:t>
            </a:r>
            <a:r>
              <a:rPr lang="en-US" sz="7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USGS Debris-flow flume near Blue River, Oregon is used to conduct debris flows and landslide experiments. Flume is a reinforced concrete channel 95 m (310 ft long, 2 m (6.6 ft) wide, and 1.2 m (4 ft).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947733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04C0C-69BA-42C0-A293-02C6D62FC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792" y="130724"/>
            <a:ext cx="8526086" cy="154921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90C0F"/>
                </a:solidFill>
                <a:latin typeface="Lora" panose="00000500000000000000" pitchFamily="2" charset="0"/>
                <a:ea typeface="Frank Ruhl Libre"/>
                <a:cs typeface="Frank Ruhl Libre"/>
                <a:sym typeface="Frank Ruhl Libre"/>
              </a:rPr>
              <a:t>Debris Flow Flume Investigation</a:t>
            </a:r>
            <a:endParaRPr lang="en-US" sz="3600" dirty="0">
              <a:latin typeface="Lora" panose="00000500000000000000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B68CCA-D077-4085-9761-0C0998473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7CB04C-13AB-4964-8B26-BF28A2BA6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0" y="1450586"/>
            <a:ext cx="6383077" cy="3368564"/>
          </a:xfrm>
        </p:spPr>
        <p:txBody>
          <a:bodyPr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90C0F"/>
                </a:solidFill>
              </a:rPr>
              <a:t>What are you investigating?  Identify one factor (variable) that you want to investigate.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90C0F"/>
                </a:solidFill>
              </a:rPr>
              <a:t>How will you conduct your investigation?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90C0F"/>
                </a:solidFill>
              </a:rPr>
              <a:t>What data will you collect and how will you display it?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B6C1CA-1905-4EC3-8994-94409FDBE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792" y="1450586"/>
            <a:ext cx="1967162" cy="2996408"/>
          </a:xfrm>
          <a:prstGeom prst="rect">
            <a:avLst/>
          </a:prstGeom>
          <a:ln w="19050">
            <a:solidFill>
              <a:srgbClr val="090C0F"/>
            </a:solidFill>
          </a:ln>
        </p:spPr>
      </p:pic>
    </p:spTree>
    <p:extLst>
      <p:ext uri="{BB962C8B-B14F-4D97-AF65-F5344CB8AC3E}">
        <p14:creationId xmlns:p14="http://schemas.microsoft.com/office/powerpoint/2010/main" val="1248416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C5CEC-0A95-4206-B33E-89B3F0060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792" y="130725"/>
            <a:ext cx="8696207" cy="1102652"/>
          </a:xfrm>
        </p:spPr>
        <p:txBody>
          <a:bodyPr>
            <a:noAutofit/>
          </a:bodyPr>
          <a:lstStyle/>
          <a:p>
            <a:pPr lvl="0"/>
            <a:r>
              <a:rPr lang="en-US" sz="3600" dirty="0">
                <a:latin typeface="Lora" panose="00000500000000000000" pitchFamily="2" charset="0"/>
                <a:ea typeface="Frank Ruhl Libre"/>
                <a:cs typeface="Frank Ruhl Libre"/>
                <a:sym typeface="Frank Ruhl Libre"/>
              </a:rPr>
              <a:t>Debris Flow Flume Investigation </a:t>
            </a:r>
            <a:br>
              <a:rPr lang="en-US" sz="3600" dirty="0">
                <a:latin typeface="Lora" panose="00000500000000000000" pitchFamily="2" charset="0"/>
                <a:ea typeface="Frank Ruhl Libre"/>
                <a:cs typeface="Frank Ruhl Libre"/>
                <a:sym typeface="Frank Ruhl Libre"/>
              </a:rPr>
            </a:br>
            <a:r>
              <a:rPr lang="en-US" sz="3600" dirty="0">
                <a:latin typeface="Lora" panose="00000500000000000000" pitchFamily="2" charset="0"/>
                <a:ea typeface="Frank Ruhl Libre"/>
                <a:cs typeface="Frank Ruhl Libre"/>
                <a:sym typeface="Frank Ruhl Libre"/>
              </a:rPr>
              <a:t>Data 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5C92CA-09DE-4877-B18F-5869F1181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5A20207-8706-4E81-AE77-B35EFE4302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358884"/>
              </p:ext>
            </p:extLst>
          </p:nvPr>
        </p:nvGraphicFramePr>
        <p:xfrm>
          <a:off x="1524000" y="1549312"/>
          <a:ext cx="6096000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Factor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Trial</a:t>
                      </a:r>
                      <a:r>
                        <a:rPr lang="en-US" sz="2800" baseline="0" dirty="0"/>
                        <a:t> #1</a:t>
                      </a:r>
                      <a:endParaRPr lang="en-US" sz="28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Trial #2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25AC762-C479-4E0C-9D0D-F3EC7BDF636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3388715"/>
            <a:ext cx="8229600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C0F"/>
                </a:solidFill>
              </a:rPr>
              <a:t>Make a claim about your data.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C0F"/>
                </a:solidFill>
              </a:rPr>
              <a:t>Use the data to support your claim.</a:t>
            </a:r>
          </a:p>
        </p:txBody>
      </p:sp>
    </p:spTree>
    <p:extLst>
      <p:ext uri="{BB962C8B-B14F-4D97-AF65-F5344CB8AC3E}">
        <p14:creationId xmlns:p14="http://schemas.microsoft.com/office/powerpoint/2010/main" val="3394416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22653-BD64-438E-A075-30A2C9B3E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793" y="130725"/>
            <a:ext cx="6096000" cy="932873"/>
          </a:xfrm>
        </p:spPr>
        <p:txBody>
          <a:bodyPr>
            <a:normAutofit/>
          </a:bodyPr>
          <a:lstStyle/>
          <a:p>
            <a:r>
              <a:rPr lang="en-US" sz="3600" dirty="0"/>
              <a:t>Comparing Results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8EE23C-A654-4FF4-9B62-8DACC5E4B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0C9EDA-703F-4DBF-A662-404EB5C98DFB}"/>
              </a:ext>
            </a:extLst>
          </p:cNvPr>
          <p:cNvSpPr txBox="1"/>
          <p:nvPr/>
        </p:nvSpPr>
        <p:spPr>
          <a:xfrm>
            <a:off x="2797293" y="835261"/>
            <a:ext cx="634670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USGS conducted over 163 experiments using a debris-flow flume between the years of 1992 – 2017. </a:t>
            </a:r>
          </a:p>
          <a:p>
            <a:r>
              <a:rPr lang="en-US" sz="2400" dirty="0"/>
              <a:t>Compare your results with one of their experiments. </a:t>
            </a:r>
            <a:br>
              <a:rPr lang="en-US" sz="2400" dirty="0"/>
            </a:b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How was the USGS experiment similar to your experiment?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Did the USGS experiment support your claim with similar evidence?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6D70E-373D-492E-B748-9D3CDFDC4B2F}"/>
              </a:ext>
            </a:extLst>
          </p:cNvPr>
          <p:cNvSpPr/>
          <p:nvPr/>
        </p:nvSpPr>
        <p:spPr>
          <a:xfrm>
            <a:off x="447793" y="4400605"/>
            <a:ext cx="21980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https://pubs.usgs.gov/of/2007/1315/</a:t>
            </a:r>
          </a:p>
        </p:txBody>
      </p:sp>
      <p:pic>
        <p:nvPicPr>
          <p:cNvPr id="7" name="Picture 2" descr="flume screenshot">
            <a:hlinkClick r:id="rId2"/>
            <a:extLst>
              <a:ext uri="{FF2B5EF4-FFF2-40B4-BE49-F238E27FC236}">
                <a16:creationId xmlns:a16="http://schemas.microsoft.com/office/drawing/2014/main" id="{8FBBDDEA-6A01-4A6F-B670-AC062EF10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62" y="993830"/>
            <a:ext cx="2349500" cy="340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168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0BA8C-4C70-4C26-AC50-E2588B0C1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793" y="130725"/>
            <a:ext cx="6096000" cy="892879"/>
          </a:xfrm>
        </p:spPr>
        <p:txBody>
          <a:bodyPr>
            <a:noAutofit/>
          </a:bodyPr>
          <a:lstStyle/>
          <a:p>
            <a:r>
              <a:rPr lang="en-US" sz="4000" dirty="0"/>
              <a:t>Landslide Model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094650-E9EF-4DA5-A06D-5AE9E105F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D09A8C-390E-4EAC-AD50-F135814446F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167416" y="1530494"/>
            <a:ext cx="4752753" cy="265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90C0F"/>
                </a:solidFill>
              </a:rPr>
              <a:t>Revise your model with the following concepts: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90C0F"/>
                </a:solidFill>
              </a:rPr>
              <a:t>Type of soil tested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90C0F"/>
                </a:solidFill>
              </a:rPr>
              <a:t>Steepness of slope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90C0F"/>
                </a:solidFill>
              </a:rPr>
              <a:t>Arrows showing direction of water</a:t>
            </a:r>
          </a:p>
        </p:txBody>
      </p:sp>
      <p:pic>
        <p:nvPicPr>
          <p:cNvPr id="6" name="Picture 5" descr="GIF of landslide off a cliff">
            <a:hlinkClick r:id="rId2"/>
            <a:extLst>
              <a:ext uri="{FF2B5EF4-FFF2-40B4-BE49-F238E27FC236}">
                <a16:creationId xmlns:a16="http://schemas.microsoft.com/office/drawing/2014/main" id="{B24C04F6-66A3-4B1F-AC2E-D02E2B419C7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1581150"/>
            <a:ext cx="3124200" cy="262318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F98CFB-AB0B-4506-A1DB-55DE4E679FA7}"/>
              </a:ext>
            </a:extLst>
          </p:cNvPr>
          <p:cNvSpPr txBox="1"/>
          <p:nvPr/>
        </p:nvSpPr>
        <p:spPr>
          <a:xfrm>
            <a:off x="1318437" y="3785950"/>
            <a:ext cx="2478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Student Concept Sketch</a:t>
            </a:r>
          </a:p>
        </p:txBody>
      </p:sp>
    </p:spTree>
    <p:extLst>
      <p:ext uri="{BB962C8B-B14F-4D97-AF65-F5344CB8AC3E}">
        <p14:creationId xmlns:p14="http://schemas.microsoft.com/office/powerpoint/2010/main" val="3313206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1FCEB9-F0D2-41AB-8FD2-5B39D0D8F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3ADF22-2E7D-473F-9B70-EAFE0B6AA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1" y="1275907"/>
            <a:ext cx="6553199" cy="3736867"/>
          </a:xfrm>
        </p:spPr>
        <p:txBody>
          <a:bodyPr>
            <a:normAutofit/>
          </a:bodyPr>
          <a:lstStyle/>
          <a:p>
            <a:r>
              <a:rPr lang="en-US" sz="2400" dirty="0"/>
              <a:t>Walk around the class and take a tour of landslide models.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Identify at least 3 models without any sticky notes and leave a nice comment on a sticky note about the model.  </a:t>
            </a:r>
            <a:br>
              <a:rPr lang="en-US" sz="2400" dirty="0"/>
            </a:b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“I like your model because …”</a:t>
            </a:r>
          </a:p>
          <a:p>
            <a:endParaRPr lang="en-US" sz="2400" dirty="0"/>
          </a:p>
        </p:txBody>
      </p:sp>
      <p:pic>
        <p:nvPicPr>
          <p:cNvPr id="5" name="Picture 2" descr="Blank sticky note">
            <a:extLst>
              <a:ext uri="{FF2B5EF4-FFF2-40B4-BE49-F238E27FC236}">
                <a16:creationId xmlns:a16="http://schemas.microsoft.com/office/drawing/2014/main" id="{B3A4EB44-BDC5-4F0E-9A10-59E102872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93" y="1733550"/>
            <a:ext cx="2163355" cy="209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A69F82-0A87-4952-ACC4-A108E4F5FDB7}"/>
              </a:ext>
            </a:extLst>
          </p:cNvPr>
          <p:cNvSpPr txBox="1"/>
          <p:nvPr/>
        </p:nvSpPr>
        <p:spPr>
          <a:xfrm>
            <a:off x="447793" y="176435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Lora" panose="00000500000000000000" pitchFamily="2" charset="0"/>
              </a:rPr>
              <a:t>Positive Feedback</a:t>
            </a:r>
          </a:p>
        </p:txBody>
      </p:sp>
    </p:spTree>
    <p:extLst>
      <p:ext uri="{BB962C8B-B14F-4D97-AF65-F5344CB8AC3E}">
        <p14:creationId xmlns:p14="http://schemas.microsoft.com/office/powerpoint/2010/main" val="3184699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AD607-5BC1-400B-99B3-4C9B339E4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793" y="130725"/>
            <a:ext cx="6096000" cy="996326"/>
          </a:xfrm>
        </p:spPr>
        <p:txBody>
          <a:bodyPr>
            <a:noAutofit/>
          </a:bodyPr>
          <a:lstStyle/>
          <a:p>
            <a:r>
              <a:rPr lang="en" sz="4000" dirty="0">
                <a:solidFill>
                  <a:srgbClr val="090C0F"/>
                </a:solidFill>
              </a:rPr>
              <a:t>Guiding Question</a:t>
            </a:r>
            <a:endParaRPr lang="en-US" sz="4000" dirty="0">
              <a:solidFill>
                <a:srgbClr val="090C0F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C290D4-2A75-446F-8E85-D00DE575C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8541D3-CB5C-4436-8E29-B1DC62969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73619"/>
            <a:ext cx="8229600" cy="2861085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How did the data you collected from your experiment help you think about the guiding question, “how can people prepare for the effects of the changing landscape on property?” </a:t>
            </a:r>
          </a:p>
        </p:txBody>
      </p:sp>
    </p:spTree>
    <p:extLst>
      <p:ext uri="{BB962C8B-B14F-4D97-AF65-F5344CB8AC3E}">
        <p14:creationId xmlns:p14="http://schemas.microsoft.com/office/powerpoint/2010/main" val="813853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OC Theme">
      <a:dk1>
        <a:srgbClr val="1D2730"/>
      </a:dk1>
      <a:lt1>
        <a:srgbClr val="FFFFFF"/>
      </a:lt1>
      <a:dk2>
        <a:srgbClr val="C3820E"/>
      </a:dk2>
      <a:lt2>
        <a:srgbClr val="EBF1F5"/>
      </a:lt2>
      <a:accent1>
        <a:srgbClr val="4F81BD"/>
      </a:accent1>
      <a:accent2>
        <a:srgbClr val="BA0C2F"/>
      </a:accent2>
      <a:accent3>
        <a:srgbClr val="6D792E"/>
      </a:accent3>
      <a:accent4>
        <a:srgbClr val="642667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0EF8B9119D0F4C8DB67004519A371C" ma:contentTypeVersion="15" ma:contentTypeDescription="Create a new document." ma:contentTypeScope="" ma:versionID="820d46bbfb155f2d88081853ae6ad973">
  <xsd:schema xmlns:xsd="http://www.w3.org/2001/XMLSchema" xmlns:xs="http://www.w3.org/2001/XMLSchema" xmlns:p="http://schemas.microsoft.com/office/2006/metadata/properties" xmlns:ns2="7a336278-0556-40dc-ad1f-738db1cf740b" targetNamespace="http://schemas.microsoft.com/office/2006/metadata/properties" ma:root="true" ma:fieldsID="875456207226ffb792e065e62e2ee104" ns2:_="">
    <xsd:import namespace="7a336278-0556-40dc-ad1f-738db1cf740b"/>
    <xsd:element name="properties">
      <xsd:complexType>
        <xsd:sequence>
          <xsd:element name="documentManagement">
            <xsd:complexType>
              <xsd:all>
                <xsd:element ref="ns2:scDescription" minOccurs="0"/>
                <xsd:element ref="ns2:TaxCatchAll" minOccurs="0"/>
                <xsd:element ref="ns2:o6509e8325c44be39c5d74d478ab5fe9" minOccurs="0"/>
                <xsd:element ref="ns2:fb26eb6c56b947ab83953355a7c542c9" minOccurs="0"/>
                <xsd:element ref="ns2:na918e1b7036418ea492ea14b52d2869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336278-0556-40dc-ad1f-738db1cf740b" elementFormDefault="qualified">
    <xsd:import namespace="http://schemas.microsoft.com/office/2006/documentManagement/types"/>
    <xsd:import namespace="http://schemas.microsoft.com/office/infopath/2007/PartnerControls"/>
    <xsd:element name="scDescription" ma:index="2" nillable="true" ma:displayName="Short Description" ma:description="A short summary or teaser for the content" ma:internalName="scDescription">
      <xsd:simpleType>
        <xsd:restriction base="dms:Note">
          <xsd:maxLength value="255"/>
        </xsd:restriction>
      </xsd:simpleType>
    </xsd:element>
    <xsd:element name="TaxCatchAll" ma:index="8" nillable="true" ma:displayName="Taxonomy Catch All Column" ma:hidden="true" ma:list="{6d546d0f-bc72-4f69-92be-93e125c07181}" ma:internalName="TaxCatchAll" ma:showField="CatchAllData" ma:web="7a336278-0556-40dc-ad1f-738db1cf74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6509e8325c44be39c5d74d478ab5fe9" ma:index="9" nillable="true" ma:taxonomy="true" ma:internalName="o6509e8325c44be39c5d74d478ab5fe9" ma:taxonomyFieldName="scCurriculum" ma:displayName="Curriculum" ma:default="" ma:fieldId="{86509e83-25c4-4be3-9c5d-74d478ab5fe9}" ma:taxonomyMulti="true" ma:sspId="8e8bc76b-ab44-4d52-af8b-abc5cfd8d121" ma:termSetId="1340b605-a7a3-4498-b802-0a40e69acca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b26eb6c56b947ab83953355a7c542c9" ma:index="10" nillable="true" ma:taxonomy="true" ma:internalName="fb26eb6c56b947ab83953355a7c542c9" ma:taxonomyFieldName="scEducationalKeywords" ma:displayName="Educational Keywords" ma:default="" ma:fieldId="{fb26eb6c-56b9-47ab-8395-3355a7c542c9}" ma:taxonomyMulti="true" ma:sspId="8e8bc76b-ab44-4d52-af8b-abc5cfd8d121" ma:termSetId="e0ca0c1b-c024-49e5-a657-9a859f988dc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a918e1b7036418ea492ea14b52d2869" ma:index="11" nillable="true" ma:taxonomy="true" ma:internalName="na918e1b7036418ea492ea14b52d2869" ma:taxonomyFieldName="scGrade" ma:displayName="Grade" ma:default="" ma:fieldId="{7a918e1b-7036-418e-a492-ea14b52d2869}" ma:taxonomyMulti="true" ma:sspId="8e8bc76b-ab44-4d52-af8b-abc5cfd8d121" ma:termSetId="f09f9afb-497b-4c0c-a551-fc4d01ffbbf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a336278-0556-40dc-ad1f-738db1cf740b">
      <Value>67</Value>
      <Value>44</Value>
      <Value>60</Value>
      <Value>8</Value>
      <Value>7</Value>
      <Value>856</Value>
      <Value>56</Value>
      <Value>37</Value>
    </TaxCatchAll>
    <scDescription xmlns="7a336278-0556-40dc-ad1f-738db1cf740b">Lesson 2 – Landslide Investigation. Learning Objective: Students will investigate landslides by creating a physical model of using
different materials and testing the variables of slope, friction and gravity...</scDescription>
    <o6509e8325c44be39c5d74d478ab5fe9 xmlns="7a336278-0556-40dc-ad1f-738db1cf740b">
      <Terms xmlns="http://schemas.microsoft.com/office/infopath/2007/PartnerControls">
        <TermInfo xmlns="http://schemas.microsoft.com/office/infopath/2007/PartnerControls">
          <TermName xmlns="http://schemas.microsoft.com/office/infopath/2007/PartnerControls">ESS2.C: The Roles of Water in Earth's Surface Processes</TermName>
          <TermId xmlns="http://schemas.microsoft.com/office/infopath/2007/PartnerControls">99ccfa22-94ce-469e-859a-5ec2bc59f056</TermId>
        </TermInfo>
        <TermInfo xmlns="http://schemas.microsoft.com/office/infopath/2007/PartnerControls">
          <TermName xmlns="http://schemas.microsoft.com/office/infopath/2007/PartnerControls">ESS2.B: Plate Tectonics and Large-Scale System Interactions</TermName>
          <TermId xmlns="http://schemas.microsoft.com/office/infopath/2007/PartnerControls">c638dd77-5ec5-4246-850d-77315d6d36d5</TermId>
        </TermInfo>
        <TermInfo xmlns="http://schemas.microsoft.com/office/infopath/2007/PartnerControls">
          <TermName xmlns="http://schemas.microsoft.com/office/infopath/2007/PartnerControls">ESS2.A: Earth Materials and Systems</TermName>
          <TermId xmlns="http://schemas.microsoft.com/office/infopath/2007/PartnerControls">15f0bb2f-d9a6-4d51-ae7f-0b0cfbc8aff6</TermId>
        </TermInfo>
      </Terms>
    </o6509e8325c44be39c5d74d478ab5fe9>
    <fb26eb6c56b947ab83953355a7c542c9 xmlns="7a336278-0556-40dc-ad1f-738db1cf740b">
      <Terms xmlns="http://schemas.microsoft.com/office/infopath/2007/PartnerControls">
        <TermInfo xmlns="http://schemas.microsoft.com/office/infopath/2007/PartnerControls">
          <TermName xmlns="http://schemas.microsoft.com/office/infopath/2007/PartnerControls">Lessons</TermName>
          <TermId xmlns="http://schemas.microsoft.com/office/infopath/2007/PartnerControls">48884765-da6c-4789-a9e0-305d0a745b1a</TermId>
        </TermInfo>
        <TermInfo xmlns="http://schemas.microsoft.com/office/infopath/2007/PartnerControls">
          <TermName xmlns="http://schemas.microsoft.com/office/infopath/2007/PartnerControls">Landslides</TermName>
          <TermId xmlns="http://schemas.microsoft.com/office/infopath/2007/PartnerControls">fd36610e-e23f-465d-b2d1-59336699de34</TermId>
        </TermInfo>
        <TermInfo xmlns="http://schemas.microsoft.com/office/infopath/2007/PartnerControls">
          <TermName xmlns="http://schemas.microsoft.com/office/infopath/2007/PartnerControls">Geologic Hazards</TermName>
          <TermId xmlns="http://schemas.microsoft.com/office/infopath/2007/PartnerControls">4621ed9e-337e-47d4-a59c-e8b45f18259f</TermId>
        </TermInfo>
        <TermInfo xmlns="http://schemas.microsoft.com/office/infopath/2007/PartnerControls">
          <TermName xmlns="http://schemas.microsoft.com/office/infopath/2007/PartnerControls">Geology</TermName>
          <TermId xmlns="http://schemas.microsoft.com/office/infopath/2007/PartnerControls">030d575d-fcd1-409c-a529-fc1d7940df07</TermId>
        </TermInfo>
      </Terms>
    </fb26eb6c56b947ab83953355a7c542c9>
    <na918e1b7036418ea492ea14b52d2869 xmlns="7a336278-0556-40dc-ad1f-738db1cf740b">
      <Terms xmlns="http://schemas.microsoft.com/office/infopath/2007/PartnerControls">
        <TermInfo xmlns="http://schemas.microsoft.com/office/infopath/2007/PartnerControls">
          <TermName xmlns="http://schemas.microsoft.com/office/infopath/2007/PartnerControls">4</TermName>
          <TermId xmlns="http://schemas.microsoft.com/office/infopath/2007/PartnerControls">60e9355b-2823-4509-aeb3-1fee280992f4</TermId>
        </TermInfo>
      </Terms>
    </na918e1b7036418ea492ea14b52d2869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4DAFDF-1B29-404D-A9AE-F0FDAB37ED26}"/>
</file>

<file path=customXml/itemProps2.xml><?xml version="1.0" encoding="utf-8"?>
<ds:datastoreItem xmlns:ds="http://schemas.openxmlformats.org/officeDocument/2006/customXml" ds:itemID="{04C7FD31-647F-4F17-ACFE-40AC401FD69C}"/>
</file>

<file path=customXml/itemProps3.xml><?xml version="1.0" encoding="utf-8"?>
<ds:datastoreItem xmlns:ds="http://schemas.openxmlformats.org/officeDocument/2006/customXml" ds:itemID="{B8542073-AF3D-4C6C-8C1F-14602BF6F93B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8442</TotalTime>
  <Words>311</Words>
  <Application>Microsoft Office PowerPoint</Application>
  <PresentationFormat>On-screen Show (16:9)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Frank Ruhl Libre</vt:lpstr>
      <vt:lpstr>Lora</vt:lpstr>
      <vt:lpstr>Raleway</vt:lpstr>
      <vt:lpstr>Roboto</vt:lpstr>
      <vt:lpstr>Verdana</vt:lpstr>
      <vt:lpstr>Office Theme</vt:lpstr>
      <vt:lpstr>PowerPoint Presentation</vt:lpstr>
      <vt:lpstr>Investigating Landslides</vt:lpstr>
      <vt:lpstr>Debris Flow Flume</vt:lpstr>
      <vt:lpstr>Debris Flow Flume Investigation</vt:lpstr>
      <vt:lpstr>Debris Flow Flume Investigation  Data Table</vt:lpstr>
      <vt:lpstr>Comparing Results </vt:lpstr>
      <vt:lpstr>Landslide Model</vt:lpstr>
      <vt:lpstr>PowerPoint Presentation</vt:lpstr>
      <vt:lpstr>Guiding Question</vt:lpstr>
      <vt:lpstr>PowerPoint Presentation</vt:lpstr>
    </vt:vector>
  </TitlesOfParts>
  <Company>Ergun Kayis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Landslide Lesson 2</dc:title>
  <dc:creator>Mirije Shefiti</dc:creator>
  <cp:lastModifiedBy>Thomas, Kate@DOC</cp:lastModifiedBy>
  <cp:revision>1265</cp:revision>
  <cp:lastPrinted>2015-03-02T20:38:25Z</cp:lastPrinted>
  <dcterms:created xsi:type="dcterms:W3CDTF">2014-07-08T04:55:45Z</dcterms:created>
  <dcterms:modified xsi:type="dcterms:W3CDTF">2019-02-04T21:35:21Z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0x010100C30EF8B9119D0F4C8DB67004519A371C</vt:lpwstr>
  </property>
  <property fmtid="{D5CDD505-2E9C-101B-9397-08002B2CF9AE}" pid="3" name="TaxKeyword">
    <vt:lpwstr/>
  </property>
  <property fmtid="{D5CDD505-2E9C-101B-9397-08002B2CF9AE}" pid="4" name="scGrade">
    <vt:lpwstr>56;#4|60e9355b-2823-4509-aeb3-1fee280992f4</vt:lpwstr>
  </property>
  <property fmtid="{D5CDD505-2E9C-101B-9397-08002B2CF9AE}" pid="5" name="scEducationalKeywords">
    <vt:lpwstr>856;#Lessons|48884765-da6c-4789-a9e0-305d0a745b1a;#67;#Landslides|fd36610e-e23f-465d-b2d1-59336699de34;#8;#Geologic Hazards|4621ed9e-337e-47d4-a59c-e8b45f18259f;#7;#Geology|030d575d-fcd1-409c-a529-fc1d7940df07</vt:lpwstr>
  </property>
  <property fmtid="{D5CDD505-2E9C-101B-9397-08002B2CF9AE}" pid="6" name="scCurriculum">
    <vt:lpwstr>44;#ESS2.C: The Roles of Water in Earth's Surface Processes|99ccfa22-94ce-469e-859a-5ec2bc59f056;#60;#ESS2.B: Plate Tectonics and Large-Scale System Interactions|c638dd77-5ec5-4246-850d-77315d6d36d5;#37;#ESS2.A: Earth Materials and Systems|15f0bb2f-d9a6-4d51-ae7f-0b0cfbc8aff6</vt:lpwstr>
  </property>
</Properties>
</file>